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63" r:id="rId4"/>
    <p:sldId id="262" r:id="rId5"/>
    <p:sldId id="264" r:id="rId6"/>
    <p:sldId id="257"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3515" autoAdjust="0"/>
  </p:normalViewPr>
  <p:slideViewPr>
    <p:cSldViewPr snapToGrid="0">
      <p:cViewPr varScale="1">
        <p:scale>
          <a:sx n="62" d="100"/>
          <a:sy n="62" d="100"/>
        </p:scale>
        <p:origin x="87"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12/17/2017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3136269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5</a:t>
            </a:fld>
            <a:endParaRPr lang="en-US" dirty="0"/>
          </a:p>
        </p:txBody>
      </p:sp>
    </p:spTree>
    <p:extLst>
      <p:ext uri="{BB962C8B-B14F-4D97-AF65-F5344CB8AC3E}">
        <p14:creationId xmlns:p14="http://schemas.microsoft.com/office/powerpoint/2010/main" val="20271890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6</a:t>
            </a:fld>
            <a:endParaRPr lang="en-US" dirty="0"/>
          </a:p>
        </p:txBody>
      </p:sp>
    </p:spTree>
    <p:extLst>
      <p:ext uri="{BB962C8B-B14F-4D97-AF65-F5344CB8AC3E}">
        <p14:creationId xmlns:p14="http://schemas.microsoft.com/office/powerpoint/2010/main" val="1180478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7</a:t>
            </a:fld>
            <a:endParaRPr lang="en-US" dirty="0"/>
          </a:p>
        </p:txBody>
      </p:sp>
    </p:spTree>
    <p:extLst>
      <p:ext uri="{BB962C8B-B14F-4D97-AF65-F5344CB8AC3E}">
        <p14:creationId xmlns:p14="http://schemas.microsoft.com/office/powerpoint/2010/main" val="1587513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12/17/2017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12/17/2017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1361265"/>
            <a:ext cx="9144000" cy="2387600"/>
          </a:xfrm>
        </p:spPr>
        <p:txBody>
          <a:bodyPr/>
          <a:lstStyle/>
          <a:p>
            <a:r>
              <a:rPr lang="en-US" dirty="0">
                <a:solidFill>
                  <a:schemeClr val="bg1"/>
                </a:solidFill>
                <a:latin typeface="Roboto" pitchFamily="2" charset="0"/>
                <a:ea typeface="Roboto" pitchFamily="2" charset="0"/>
              </a:rPr>
              <a:t>Integration with Kinesis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What is Kinesis?</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Out-of-the-box streaming tool from Amazon</a:t>
            </a:r>
          </a:p>
          <a:p>
            <a:pPr fontAlgn="base"/>
            <a:r>
              <a:rPr lang="en-US" dirty="0">
                <a:solidFill>
                  <a:schemeClr val="bg1"/>
                </a:solidFill>
                <a:latin typeface="Roboto" pitchFamily="2" charset="0"/>
                <a:ea typeface="Roboto" pitchFamily="2" charset="0"/>
              </a:rPr>
              <a:t>Designed to </a:t>
            </a:r>
            <a:r>
              <a:rPr lang="en-US" dirty="0" err="1">
                <a:solidFill>
                  <a:schemeClr val="bg1"/>
                </a:solidFill>
                <a:latin typeface="Roboto" pitchFamily="2" charset="0"/>
                <a:ea typeface="Roboto" pitchFamily="2" charset="0"/>
              </a:rPr>
              <a:t>maintabe</a:t>
            </a:r>
            <a:r>
              <a:rPr lang="en-US" dirty="0">
                <a:solidFill>
                  <a:schemeClr val="bg1"/>
                </a:solidFill>
                <a:latin typeface="Roboto" pitchFamily="2" charset="0"/>
                <a:ea typeface="Roboto" pitchFamily="2" charset="0"/>
              </a:rPr>
              <a:t> easier to maintain than Kafka, but operates under Amazon Software </a:t>
            </a:r>
            <a:r>
              <a:rPr lang="en-US" dirty="0" err="1">
                <a:solidFill>
                  <a:schemeClr val="bg1"/>
                </a:solidFill>
                <a:latin typeface="Roboto" pitchFamily="2" charset="0"/>
                <a:ea typeface="Roboto" pitchFamily="2" charset="0"/>
              </a:rPr>
              <a:t>Licence</a:t>
            </a:r>
            <a:r>
              <a:rPr lang="en-US" dirty="0">
                <a:solidFill>
                  <a:schemeClr val="bg1"/>
                </a:solidFill>
                <a:latin typeface="Roboto" pitchFamily="2" charset="0"/>
                <a:ea typeface="Roboto" pitchFamily="2" charset="0"/>
              </a:rPr>
              <a:t> (ASL).</a:t>
            </a:r>
          </a:p>
          <a:p>
            <a:pPr fontAlgn="base"/>
            <a:r>
              <a:rPr lang="en-US" dirty="0">
                <a:solidFill>
                  <a:schemeClr val="bg1"/>
                </a:solidFill>
                <a:latin typeface="Roboto" pitchFamily="2" charset="0"/>
                <a:ea typeface="Roboto" pitchFamily="2" charset="0"/>
              </a:rPr>
              <a:t>Uses “shards” as units of Streaming instead of “RDDs”</a:t>
            </a:r>
          </a:p>
          <a:p>
            <a:endParaRPr lang="en-US" sz="2000" dirty="0">
              <a:latin typeface="Roboto" pitchFamily="2" charset="0"/>
              <a:ea typeface="Roboto" pitchFamily="2" charset="0"/>
            </a:endParaRPr>
          </a:p>
        </p:txBody>
      </p:sp>
      <p:pic>
        <p:nvPicPr>
          <p:cNvPr id="1026" name="Picture 2" descr="Image result for amazon kinesis">
            <a:extLst>
              <a:ext uri="{FF2B5EF4-FFF2-40B4-BE49-F238E27FC236}">
                <a16:creationId xmlns:a16="http://schemas.microsoft.com/office/drawing/2014/main" id="{CFC97A08-3A5D-4021-AB9B-408710AE6A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121" b="20293"/>
          <a:stretch/>
        </p:blipFill>
        <p:spPr bwMode="auto">
          <a:xfrm>
            <a:off x="2424460" y="3846396"/>
            <a:ext cx="6552271" cy="26464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Kinesis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4"/>
            <a:ext cx="10515600" cy="4871737"/>
          </a:xfrm>
        </p:spPr>
        <p:txBody>
          <a:bodyPr>
            <a:normAutofit/>
          </a:bodyPr>
          <a:lstStyle/>
          <a:p>
            <a:pPr marL="0" indent="0">
              <a:buNone/>
            </a:pPr>
            <a:r>
              <a:rPr lang="en-US" sz="3000" b="1" i="1" dirty="0">
                <a:solidFill>
                  <a:schemeClr val="bg1"/>
                </a:solidFill>
              </a:rPr>
              <a:t>Linking</a:t>
            </a:r>
          </a:p>
          <a:p>
            <a:pPr marL="230188" lvl="1"/>
            <a:r>
              <a:rPr lang="en-US" sz="2800" dirty="0">
                <a:solidFill>
                  <a:schemeClr val="bg1"/>
                </a:solidFill>
              </a:rPr>
              <a:t>For Python applications, you will have to add the below library and its dependencies when deploying an application</a:t>
            </a:r>
          </a:p>
          <a:p>
            <a:pPr marL="230188" lvl="1"/>
            <a:endParaRPr lang="en-US" sz="2800" dirty="0">
              <a:solidFill>
                <a:schemeClr val="bg1"/>
              </a:solidFill>
            </a:endParaRPr>
          </a:p>
          <a:p>
            <a:pPr marL="230188" lvl="1"/>
            <a:endParaRPr lang="en-US" sz="2800" dirty="0">
              <a:solidFill>
                <a:schemeClr val="bg1"/>
              </a:solidFill>
            </a:endParaRPr>
          </a:p>
          <a:p>
            <a:pPr marL="230188" lvl="1"/>
            <a:endParaRPr lang="en-US" sz="2800" dirty="0">
              <a:solidFill>
                <a:schemeClr val="bg1"/>
              </a:solidFill>
            </a:endParaRPr>
          </a:p>
          <a:p>
            <a:pPr marL="230188" lvl="1"/>
            <a:r>
              <a:rPr lang="en-US" sz="2800" dirty="0">
                <a:solidFill>
                  <a:schemeClr val="bg1"/>
                </a:solidFill>
              </a:rPr>
              <a:t>Full details are given in the Spark Programming guide at </a:t>
            </a:r>
            <a:r>
              <a:rPr lang="en-US" sz="2800" u="sng" dirty="0">
                <a:solidFill>
                  <a:srgbClr val="55ADEE"/>
                </a:solidFill>
              </a:rPr>
              <a:t>https://spark.apache.org/docs/2.2.0/streaming-programming-guide.html#linking</a:t>
            </a:r>
          </a:p>
          <a:p>
            <a:pPr marL="230188" lvl="1"/>
            <a:r>
              <a:rPr lang="en-US" b="1" i="1" dirty="0">
                <a:solidFill>
                  <a:schemeClr val="bg1"/>
                </a:solidFill>
              </a:rPr>
              <a:t>Note that by linking to this library, you will include Amazon-licensed code in your application.</a:t>
            </a:r>
            <a:endParaRPr lang="en-US" sz="2800" b="1" i="1" u="sng" dirty="0">
              <a:solidFill>
                <a:schemeClr val="bg1"/>
              </a:solidFill>
            </a:endParaRPr>
          </a:p>
        </p:txBody>
      </p:sp>
      <p:sp>
        <p:nvSpPr>
          <p:cNvPr id="4" name="Content Placeholder 2">
            <a:extLst>
              <a:ext uri="{FF2B5EF4-FFF2-40B4-BE49-F238E27FC236}">
                <a16:creationId xmlns:a16="http://schemas.microsoft.com/office/drawing/2014/main" id="{1DA4D9D3-264F-4B02-8C60-52188ECE2938}"/>
              </a:ext>
            </a:extLst>
          </p:cNvPr>
          <p:cNvSpPr txBox="1">
            <a:spLocks/>
          </p:cNvSpPr>
          <p:nvPr/>
        </p:nvSpPr>
        <p:spPr>
          <a:xfrm>
            <a:off x="978243" y="3159212"/>
            <a:ext cx="10515600" cy="1264508"/>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err="1">
                <a:solidFill>
                  <a:schemeClr val="bg1"/>
                </a:solidFill>
                <a:latin typeface="Consolas" panose="020B0609020204030204" pitchFamily="49" charset="0"/>
                <a:ea typeface="Roboto" pitchFamily="2" charset="0"/>
              </a:rPr>
              <a:t>groupId</a:t>
            </a:r>
            <a:r>
              <a:rPr lang="en-US" sz="2000" dirty="0">
                <a:solidFill>
                  <a:schemeClr val="bg1"/>
                </a:solidFill>
                <a:latin typeface="Consolas" panose="020B0609020204030204" pitchFamily="49" charset="0"/>
                <a:ea typeface="Roboto" pitchFamily="2" charset="0"/>
              </a:rPr>
              <a:t> = </a:t>
            </a:r>
            <a:r>
              <a:rPr lang="en-US" sz="2000" dirty="0" err="1">
                <a:solidFill>
                  <a:schemeClr val="bg1"/>
                </a:solidFill>
                <a:latin typeface="Consolas" panose="020B0609020204030204" pitchFamily="49" charset="0"/>
                <a:ea typeface="Roboto" pitchFamily="2" charset="0"/>
              </a:rPr>
              <a:t>org.apache.spark</a:t>
            </a:r>
            <a:endParaRPr lang="en-US" sz="2000" dirty="0">
              <a:solidFill>
                <a:schemeClr val="bg1"/>
              </a:solidFill>
              <a:latin typeface="Consolas" panose="020B0609020204030204" pitchFamily="49" charset="0"/>
              <a:ea typeface="Roboto" pitchFamily="2" charset="0"/>
            </a:endParaRPr>
          </a:p>
          <a:p>
            <a:pPr marL="0" indent="0" fontAlgn="base">
              <a:buNone/>
            </a:pPr>
            <a:r>
              <a:rPr lang="en-US" sz="2000" dirty="0" err="1">
                <a:solidFill>
                  <a:schemeClr val="bg1"/>
                </a:solidFill>
                <a:latin typeface="Consolas" panose="020B0609020204030204" pitchFamily="49" charset="0"/>
                <a:ea typeface="Roboto" pitchFamily="2" charset="0"/>
              </a:rPr>
              <a:t>artifactId</a:t>
            </a:r>
            <a:r>
              <a:rPr lang="en-US" sz="2000" dirty="0">
                <a:solidFill>
                  <a:schemeClr val="bg1"/>
                </a:solidFill>
                <a:latin typeface="Consolas" panose="020B0609020204030204" pitchFamily="49" charset="0"/>
                <a:ea typeface="Roboto" pitchFamily="2" charset="0"/>
              </a:rPr>
              <a:t> = spark-streaming-kinesis-asl_2.11</a:t>
            </a:r>
          </a:p>
          <a:p>
            <a:pPr marL="0" indent="0" fontAlgn="base">
              <a:buNone/>
            </a:pPr>
            <a:r>
              <a:rPr lang="en-US" sz="2000" dirty="0">
                <a:solidFill>
                  <a:schemeClr val="bg1"/>
                </a:solidFill>
                <a:latin typeface="Consolas" panose="020B0609020204030204" pitchFamily="49" charset="0"/>
                <a:ea typeface="Roboto" pitchFamily="2" charset="0"/>
              </a:rPr>
              <a:t>version = 2.2.0</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37746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Kinesis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5"/>
            <a:ext cx="10515600" cy="4351338"/>
          </a:xfrm>
        </p:spPr>
        <p:txBody>
          <a:bodyPr>
            <a:normAutofit/>
          </a:bodyPr>
          <a:lstStyle/>
          <a:p>
            <a:pPr marL="0" indent="0">
              <a:buNone/>
            </a:pPr>
            <a:r>
              <a:rPr lang="en-US" sz="3000" b="1" i="1" dirty="0">
                <a:solidFill>
                  <a:schemeClr val="bg1"/>
                </a:solidFill>
              </a:rPr>
              <a:t>Programming</a:t>
            </a:r>
          </a:p>
          <a:p>
            <a:r>
              <a:rPr lang="en-US" dirty="0">
                <a:solidFill>
                  <a:schemeClr val="bg1"/>
                </a:solidFill>
              </a:rPr>
              <a:t>In the streaming application code, import </a:t>
            </a:r>
            <a:r>
              <a:rPr lang="en-US" dirty="0" err="1">
                <a:solidFill>
                  <a:schemeClr val="bg1"/>
                </a:solidFill>
                <a:latin typeface="Consolas" panose="020B0609020204030204" pitchFamily="49" charset="0"/>
                <a:ea typeface="Roboto" pitchFamily="2" charset="0"/>
              </a:rPr>
              <a:t>KinesisUtils</a:t>
            </a:r>
            <a:r>
              <a:rPr lang="en-US" dirty="0">
                <a:solidFill>
                  <a:schemeClr val="bg1"/>
                </a:solidFill>
                <a:ea typeface="Roboto" pitchFamily="2" charset="0"/>
              </a:rPr>
              <a:t> and</a:t>
            </a:r>
            <a:r>
              <a:rPr lang="en-US" dirty="0">
                <a:solidFill>
                  <a:schemeClr val="bg1"/>
                </a:solidFill>
                <a:latin typeface="Consolas" panose="020B0609020204030204" pitchFamily="49" charset="0"/>
                <a:ea typeface="Roboto" pitchFamily="2" charset="0"/>
              </a:rPr>
              <a:t> </a:t>
            </a:r>
            <a:r>
              <a:rPr lang="en-US" dirty="0" err="1">
                <a:solidFill>
                  <a:schemeClr val="bg1"/>
                </a:solidFill>
                <a:latin typeface="Consolas" panose="020B0609020204030204" pitchFamily="49" charset="0"/>
                <a:ea typeface="Roboto" pitchFamily="2" charset="0"/>
              </a:rPr>
              <a:t>InitialPositionInStream</a:t>
            </a:r>
            <a:r>
              <a:rPr lang="en-US" dirty="0">
                <a:solidFill>
                  <a:schemeClr val="bg1"/>
                </a:solidFill>
              </a:rPr>
              <a:t> and create an output </a:t>
            </a:r>
            <a:r>
              <a:rPr lang="en-US" dirty="0" err="1">
                <a:solidFill>
                  <a:schemeClr val="bg1"/>
                </a:solidFill>
              </a:rPr>
              <a:t>Dstream</a:t>
            </a:r>
            <a:r>
              <a:rPr lang="en-US" dirty="0">
                <a:solidFill>
                  <a:schemeClr val="bg1"/>
                </a:solidFill>
              </a:rPr>
              <a:t>.</a:t>
            </a:r>
          </a:p>
          <a:p>
            <a:r>
              <a:rPr lang="en-US" dirty="0">
                <a:solidFill>
                  <a:schemeClr val="bg1"/>
                </a:solidFill>
              </a:rPr>
              <a:t>You can also specify the key and value classes and their corresponding decoder classes using variations of </a:t>
            </a:r>
            <a:r>
              <a:rPr lang="en-US" dirty="0" err="1">
                <a:solidFill>
                  <a:schemeClr val="bg1"/>
                </a:solidFill>
              </a:rPr>
              <a:t>createStream</a:t>
            </a:r>
            <a:r>
              <a:rPr lang="en-US" dirty="0">
                <a:solidFill>
                  <a:schemeClr val="bg1"/>
                </a:solidFill>
              </a:rPr>
              <a:t> </a:t>
            </a:r>
          </a:p>
        </p:txBody>
      </p:sp>
      <p:sp>
        <p:nvSpPr>
          <p:cNvPr id="9" name="Content Placeholder 2">
            <a:extLst>
              <a:ext uri="{FF2B5EF4-FFF2-40B4-BE49-F238E27FC236}">
                <a16:creationId xmlns:a16="http://schemas.microsoft.com/office/drawing/2014/main" id="{8DC86417-0EDF-4167-BA24-09A212046073}"/>
              </a:ext>
            </a:extLst>
          </p:cNvPr>
          <p:cNvSpPr txBox="1">
            <a:spLocks/>
          </p:cNvSpPr>
          <p:nvPr/>
        </p:nvSpPr>
        <p:spPr>
          <a:xfrm>
            <a:off x="838200" y="4226011"/>
            <a:ext cx="10515600" cy="2266864"/>
          </a:xfrm>
          <a:prstGeom prst="rect">
            <a:avLst/>
          </a:prstGeom>
          <a:solidFill>
            <a:schemeClr val="tx1">
              <a:lumMod val="85000"/>
              <a:lumOff val="1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indent="-914400" fontAlgn="base">
              <a:buNone/>
            </a:pPr>
            <a:r>
              <a:rPr lang="en-US" sz="2000" dirty="0">
                <a:solidFill>
                  <a:srgbClr val="FF0066"/>
                </a:solidFill>
                <a:latin typeface="Consolas" panose="020B0609020204030204" pitchFamily="49" charset="0"/>
                <a:ea typeface="Roboto" pitchFamily="2" charset="0"/>
              </a:rPr>
              <a:t>from</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pyspark.streaming.kinesis</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import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KinesisUtils</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InitialPositionInStream</a:t>
            </a:r>
            <a:endParaRPr lang="en-US" sz="2000" dirty="0">
              <a:solidFill>
                <a:schemeClr val="bg1"/>
              </a:solidFill>
              <a:latin typeface="Consolas" panose="020B0609020204030204" pitchFamily="49" charset="0"/>
              <a:ea typeface="Roboto" pitchFamily="2" charset="0"/>
            </a:endParaRPr>
          </a:p>
          <a:p>
            <a:pPr marL="0" indent="0" fontAlgn="base">
              <a:buNone/>
            </a:pPr>
            <a:endParaRPr lang="en-US" sz="2000" dirty="0">
              <a:solidFill>
                <a:schemeClr val="bg1"/>
              </a:solidFill>
              <a:latin typeface="Consolas" panose="020B0609020204030204" pitchFamily="49" charset="0"/>
              <a:ea typeface="Roboto" pitchFamily="2" charset="0"/>
            </a:endParaRPr>
          </a:p>
          <a:p>
            <a:pPr marL="914400" indent="-914400" fontAlgn="base">
              <a:buNone/>
            </a:pPr>
            <a:r>
              <a:rPr lang="en-US" sz="2000" dirty="0" err="1">
                <a:solidFill>
                  <a:schemeClr val="bg1"/>
                </a:solidFill>
                <a:latin typeface="Consolas" panose="020B0609020204030204" pitchFamily="49" charset="0"/>
                <a:ea typeface="Roboto" pitchFamily="2" charset="0"/>
              </a:rPr>
              <a:t>kinesisStream</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KinesisUtils.</a:t>
            </a:r>
            <a:r>
              <a:rPr lang="en-US" sz="2000" dirty="0" err="1">
                <a:solidFill>
                  <a:srgbClr val="55ADEE"/>
                </a:solidFill>
                <a:latin typeface="Consolas" panose="020B0609020204030204" pitchFamily="49" charset="0"/>
                <a:ea typeface="Roboto" pitchFamily="2" charset="0"/>
              </a:rPr>
              <a:t>createStream</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streamingContext</a:t>
            </a:r>
            <a:r>
              <a:rPr lang="en-US" sz="2000" dirty="0">
                <a:solidFill>
                  <a:schemeClr val="bg1"/>
                </a:solidFill>
                <a:latin typeface="Consolas" panose="020B0609020204030204" pitchFamily="49" charset="0"/>
                <a:ea typeface="Roboto" pitchFamily="2" charset="0"/>
              </a:rPr>
              <a:t>, [Kinesis app name], [Kinesis stream name], [endpoint URL], [region name], [initial position], [checkpoint interval], StorageLevel.MEMORY_AND_DISK_2)</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76355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9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Steps to Using Kinesis In Applications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a:xfrm>
            <a:off x="838200" y="1825625"/>
            <a:ext cx="10515600" cy="4351338"/>
          </a:xfrm>
        </p:spPr>
        <p:txBody>
          <a:bodyPr>
            <a:normAutofit/>
          </a:bodyPr>
          <a:lstStyle/>
          <a:p>
            <a:pPr marL="0" indent="0">
              <a:buNone/>
            </a:pPr>
            <a:r>
              <a:rPr lang="en-US" sz="3000" b="1" i="1" dirty="0">
                <a:solidFill>
                  <a:schemeClr val="bg1"/>
                </a:solidFill>
              </a:rPr>
              <a:t>Deployment</a:t>
            </a:r>
          </a:p>
          <a:p>
            <a:r>
              <a:rPr lang="en-US" dirty="0">
                <a:solidFill>
                  <a:schemeClr val="bg1"/>
                </a:solidFill>
                <a:latin typeface="Consolas" panose="020B0609020204030204" pitchFamily="49" charset="0"/>
              </a:rPr>
              <a:t> </a:t>
            </a:r>
            <a:r>
              <a:rPr lang="en-US" dirty="0">
                <a:solidFill>
                  <a:srgbClr val="55ADEE"/>
                </a:solidFill>
                <a:latin typeface="Consolas" panose="020B0609020204030204" pitchFamily="49" charset="0"/>
              </a:rPr>
              <a:t>spark-submit</a:t>
            </a:r>
            <a:r>
              <a:rPr lang="en-US" dirty="0">
                <a:solidFill>
                  <a:schemeClr val="bg1"/>
                </a:solidFill>
              </a:rPr>
              <a:t> is used to launch application</a:t>
            </a:r>
          </a:p>
          <a:p>
            <a:r>
              <a:rPr lang="en-US" altLang="en-US" dirty="0">
                <a:solidFill>
                  <a:schemeClr val="bg1"/>
                </a:solidFill>
                <a:ea typeface="Arial" panose="020B0604020202020204" pitchFamily="34" charset="0"/>
              </a:rPr>
              <a:t>For Python applications which lack SBT/Maven project management,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spark-streaming-kinesis-asl_2.11</a:t>
            </a:r>
            <a:r>
              <a:rPr lang="en-US" altLang="en-US" dirty="0">
                <a:solidFill>
                  <a:srgbClr val="1D1F22"/>
                </a:solidFill>
                <a:latin typeface="Helvetica" panose="020B0604020202020204" pitchFamily="34" charset="0"/>
                <a:ea typeface="Arial" panose="020B0604020202020204" pitchFamily="34" charset="0"/>
              </a:rPr>
              <a:t> </a:t>
            </a:r>
            <a:r>
              <a:rPr lang="en-US" altLang="en-US" dirty="0">
                <a:solidFill>
                  <a:schemeClr val="bg1"/>
                </a:solidFill>
                <a:ea typeface="Arial" panose="020B0604020202020204" pitchFamily="34" charset="0"/>
              </a:rPr>
              <a:t>and its dependencies can be directly added to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spark-submit</a:t>
            </a:r>
            <a:r>
              <a:rPr lang="en-US" altLang="en-US" dirty="0">
                <a:solidFill>
                  <a:srgbClr val="1D1F22"/>
                </a:solidFill>
                <a:ea typeface="Arial" panose="020B0604020202020204" pitchFamily="34" charset="0"/>
              </a:rPr>
              <a:t> </a:t>
            </a:r>
            <a:r>
              <a:rPr lang="en-US" altLang="en-US" dirty="0">
                <a:solidFill>
                  <a:schemeClr val="bg1"/>
                </a:solidFill>
                <a:ea typeface="Arial" panose="020B0604020202020204" pitchFamily="34" charset="0"/>
              </a:rPr>
              <a:t>using</a:t>
            </a:r>
            <a:r>
              <a:rPr lang="en-US" altLang="en-US" dirty="0">
                <a:solidFill>
                  <a:schemeClr val="bg1"/>
                </a:solidFill>
                <a:latin typeface="Helvetica" panose="020B0604020202020204" pitchFamily="34" charset="0"/>
                <a:ea typeface="Arial" panose="020B0604020202020204" pitchFamily="34" charset="0"/>
              </a:rPr>
              <a:t> </a:t>
            </a:r>
            <a:r>
              <a:rPr lang="en-US" altLang="en-US" dirty="0">
                <a:solidFill>
                  <a:srgbClr val="55ADEE"/>
                </a:solidFill>
                <a:latin typeface="Consolas" panose="020B0609020204030204" pitchFamily="49" charset="0"/>
                <a:ea typeface="Arial" panose="020B0604020202020204" pitchFamily="34" charset="0"/>
                <a:cs typeface="Courier New" panose="02070309020205020404" pitchFamily="49" charset="0"/>
              </a:rPr>
              <a:t>--packages</a:t>
            </a:r>
            <a:r>
              <a:rPr lang="en-US" altLang="en-US" dirty="0">
                <a:solidFill>
                  <a:srgbClr val="55ADEE"/>
                </a:solidFill>
                <a:latin typeface="Consolas" panose="020B0609020204030204" pitchFamily="49" charset="0"/>
                <a:ea typeface="Arial" panose="020B0604020202020204" pitchFamily="34" charset="0"/>
              </a:rPr>
              <a:t> </a:t>
            </a:r>
            <a:r>
              <a:rPr lang="en-US" altLang="en-US" dirty="0">
                <a:solidFill>
                  <a:srgbClr val="55ADEE"/>
                </a:solidFill>
                <a:latin typeface="Consolas" panose="020B0609020204030204" pitchFamily="49" charset="0"/>
              </a:rPr>
              <a:t> </a:t>
            </a:r>
          </a:p>
          <a:p>
            <a:endParaRPr lang="en-US" dirty="0">
              <a:solidFill>
                <a:schemeClr val="bg1"/>
              </a:solidFill>
            </a:endParaRPr>
          </a:p>
          <a:p>
            <a:endParaRPr lang="en-US" dirty="0">
              <a:solidFill>
                <a:schemeClr val="bg1"/>
              </a:solidFill>
            </a:endParaRPr>
          </a:p>
        </p:txBody>
      </p:sp>
      <p:sp>
        <p:nvSpPr>
          <p:cNvPr id="4" name="Content Placeholder 2">
            <a:extLst>
              <a:ext uri="{FF2B5EF4-FFF2-40B4-BE49-F238E27FC236}">
                <a16:creationId xmlns:a16="http://schemas.microsoft.com/office/drawing/2014/main" id="{110EFD61-0BE9-4811-97B5-3F7ADBD34442}"/>
              </a:ext>
            </a:extLst>
          </p:cNvPr>
          <p:cNvSpPr txBox="1">
            <a:spLocks/>
          </p:cNvSpPr>
          <p:nvPr/>
        </p:nvSpPr>
        <p:spPr>
          <a:xfrm>
            <a:off x="838200" y="4829089"/>
            <a:ext cx="10515600" cy="914400"/>
          </a:xfrm>
          <a:prstGeom prst="rect">
            <a:avLst/>
          </a:prstGeom>
          <a:solidFill>
            <a:schemeClr val="tx1">
              <a:lumMod val="85000"/>
              <a:lumOff val="1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indent="-914400" fontAlgn="base">
              <a:buNone/>
            </a:pPr>
            <a:r>
              <a:rPr lang="en-US" sz="2000" dirty="0">
                <a:solidFill>
                  <a:schemeClr val="bg1"/>
                </a:solidFill>
                <a:latin typeface="Consolas" panose="020B0609020204030204" pitchFamily="49" charset="0"/>
                <a:ea typeface="Roboto" pitchFamily="2" charset="0"/>
              </a:rPr>
              <a:t>./bin/spark-submit --packages org.apache.spark:spark-streaming-kinesis-asl_2.11:2.2.0 ...</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3826416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Things to Remember</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Autofit/>
          </a:bodyPr>
          <a:lstStyle/>
          <a:p>
            <a:r>
              <a:rPr lang="en-US" dirty="0">
                <a:solidFill>
                  <a:schemeClr val="bg1"/>
                </a:solidFill>
              </a:rPr>
              <a:t>Kinesis data processing is ordered per partition and occurs at-least once per message.</a:t>
            </a:r>
          </a:p>
          <a:p>
            <a:r>
              <a:rPr lang="en-US" dirty="0">
                <a:solidFill>
                  <a:schemeClr val="bg1"/>
                </a:solidFill>
              </a:rPr>
              <a:t>Multiple applications can read from the same Kinesis stream. Kinesis will maintain the application-specific shard and checkpoint info in DynamoDB.</a:t>
            </a:r>
          </a:p>
          <a:p>
            <a:r>
              <a:rPr lang="en-US" dirty="0">
                <a:solidFill>
                  <a:schemeClr val="bg1"/>
                </a:solidFill>
              </a:rPr>
              <a:t>A single Kinesis stream shard is processed by one input </a:t>
            </a:r>
            <a:r>
              <a:rPr lang="en-US" dirty="0" err="1">
                <a:solidFill>
                  <a:schemeClr val="bg1"/>
                </a:solidFill>
              </a:rPr>
              <a:t>DStream</a:t>
            </a:r>
            <a:r>
              <a:rPr lang="en-US" dirty="0">
                <a:solidFill>
                  <a:schemeClr val="bg1"/>
                </a:solidFill>
              </a:rPr>
              <a:t> at a time.</a:t>
            </a:r>
          </a:p>
          <a:p>
            <a:r>
              <a:rPr lang="en-US" dirty="0">
                <a:solidFill>
                  <a:schemeClr val="bg1"/>
                </a:solidFill>
              </a:rPr>
              <a:t>A single Kinesis input </a:t>
            </a:r>
            <a:r>
              <a:rPr lang="en-US" dirty="0" err="1">
                <a:solidFill>
                  <a:schemeClr val="bg1"/>
                </a:solidFill>
              </a:rPr>
              <a:t>DStream</a:t>
            </a:r>
            <a:r>
              <a:rPr lang="en-US" dirty="0">
                <a:solidFill>
                  <a:schemeClr val="bg1"/>
                </a:solidFill>
              </a:rPr>
              <a:t> can read from multiple shards of a Kinesis stream by creating multiple </a:t>
            </a:r>
            <a:r>
              <a:rPr lang="en-US" dirty="0" err="1">
                <a:solidFill>
                  <a:schemeClr val="bg1"/>
                </a:solidFill>
              </a:rPr>
              <a:t>KinesisRecordProcessor</a:t>
            </a:r>
            <a:r>
              <a:rPr lang="en-US" dirty="0">
                <a:solidFill>
                  <a:schemeClr val="bg1"/>
                </a:solidFill>
              </a:rPr>
              <a:t> threads.</a:t>
            </a:r>
          </a:p>
          <a:p>
            <a:r>
              <a:rPr lang="en-US" dirty="0">
                <a:solidFill>
                  <a:schemeClr val="bg1"/>
                </a:solidFill>
              </a:rPr>
              <a:t>Multiple input </a:t>
            </a:r>
            <a:r>
              <a:rPr lang="en-US" dirty="0" err="1">
                <a:solidFill>
                  <a:schemeClr val="bg1"/>
                </a:solidFill>
              </a:rPr>
              <a:t>DStreams</a:t>
            </a:r>
            <a:r>
              <a:rPr lang="en-US" dirty="0">
                <a:solidFill>
                  <a:schemeClr val="bg1"/>
                </a:solidFill>
              </a:rPr>
              <a:t> running in separate processes/instances can read from a Kinesis stream.</a:t>
            </a:r>
          </a:p>
        </p:txBody>
      </p:sp>
    </p:spTree>
    <p:extLst>
      <p:ext uri="{BB962C8B-B14F-4D97-AF65-F5344CB8AC3E}">
        <p14:creationId xmlns:p14="http://schemas.microsoft.com/office/powerpoint/2010/main" val="2965454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Things to Remember (cont.)</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Autofit/>
          </a:bodyPr>
          <a:lstStyle/>
          <a:p>
            <a:r>
              <a:rPr lang="en-US" dirty="0">
                <a:solidFill>
                  <a:schemeClr val="bg1"/>
                </a:solidFill>
              </a:rPr>
              <a:t>You never need more Kinesis input </a:t>
            </a:r>
            <a:r>
              <a:rPr lang="en-US" dirty="0" err="1">
                <a:solidFill>
                  <a:schemeClr val="bg1"/>
                </a:solidFill>
              </a:rPr>
              <a:t>DStreams</a:t>
            </a:r>
            <a:r>
              <a:rPr lang="en-US" dirty="0">
                <a:solidFill>
                  <a:schemeClr val="bg1"/>
                </a:solidFill>
              </a:rPr>
              <a:t> than the number of Kinesis stream shards.</a:t>
            </a:r>
          </a:p>
          <a:p>
            <a:r>
              <a:rPr lang="en-US" dirty="0">
                <a:solidFill>
                  <a:schemeClr val="bg1"/>
                </a:solidFill>
              </a:rPr>
              <a:t>Horizontal scaling is achieved by adding/removing Kinesis input </a:t>
            </a:r>
            <a:r>
              <a:rPr lang="en-US" dirty="0" err="1">
                <a:solidFill>
                  <a:schemeClr val="bg1"/>
                </a:solidFill>
              </a:rPr>
              <a:t>DStreams</a:t>
            </a:r>
            <a:r>
              <a:rPr lang="en-US" dirty="0">
                <a:solidFill>
                  <a:schemeClr val="bg1"/>
                </a:solidFill>
              </a:rPr>
              <a:t> - up to the total number of Kinesis stream shards per the previous point.</a:t>
            </a:r>
          </a:p>
          <a:p>
            <a:r>
              <a:rPr lang="en-US" dirty="0">
                <a:solidFill>
                  <a:schemeClr val="bg1"/>
                </a:solidFill>
              </a:rPr>
              <a:t>The Kinesis input </a:t>
            </a:r>
            <a:r>
              <a:rPr lang="en-US" dirty="0" err="1">
                <a:solidFill>
                  <a:schemeClr val="bg1"/>
                </a:solidFill>
              </a:rPr>
              <a:t>DStream</a:t>
            </a:r>
            <a:r>
              <a:rPr lang="en-US" dirty="0">
                <a:solidFill>
                  <a:schemeClr val="bg1"/>
                </a:solidFill>
              </a:rPr>
              <a:t> will balance the load between all </a:t>
            </a:r>
            <a:r>
              <a:rPr lang="en-US" dirty="0" err="1">
                <a:solidFill>
                  <a:schemeClr val="bg1"/>
                </a:solidFill>
              </a:rPr>
              <a:t>DStreams</a:t>
            </a:r>
            <a:r>
              <a:rPr lang="en-US" dirty="0">
                <a:solidFill>
                  <a:schemeClr val="bg1"/>
                </a:solidFill>
              </a:rPr>
              <a:t> - even across processes/instances.</a:t>
            </a:r>
          </a:p>
          <a:p>
            <a:r>
              <a:rPr lang="en-US" dirty="0">
                <a:solidFill>
                  <a:schemeClr val="bg1"/>
                </a:solidFill>
              </a:rPr>
              <a:t>There is no correlation between the number of Kinesis stream shards and the number of RDD partitions/shards created across the Spark cluster during input </a:t>
            </a:r>
            <a:r>
              <a:rPr lang="en-US" dirty="0" err="1">
                <a:solidFill>
                  <a:schemeClr val="bg1"/>
                </a:solidFill>
              </a:rPr>
              <a:t>DStream</a:t>
            </a:r>
            <a:r>
              <a:rPr lang="en-US" dirty="0">
                <a:solidFill>
                  <a:schemeClr val="bg1"/>
                </a:solidFill>
              </a:rPr>
              <a:t> processing.</a:t>
            </a:r>
          </a:p>
        </p:txBody>
      </p:sp>
    </p:spTree>
    <p:extLst>
      <p:ext uri="{BB962C8B-B14F-4D97-AF65-F5344CB8AC3E}">
        <p14:creationId xmlns:p14="http://schemas.microsoft.com/office/powerpoint/2010/main" val="1420114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TotalTime>
  <Words>473</Words>
  <Application>Microsoft Office PowerPoint</Application>
  <PresentationFormat>Widescreen</PresentationFormat>
  <Paragraphs>79</Paragraphs>
  <Slides>7</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Calibri Light</vt:lpstr>
      <vt:lpstr>Consolas</vt:lpstr>
      <vt:lpstr>Courier New</vt:lpstr>
      <vt:lpstr>Helvetica</vt:lpstr>
      <vt:lpstr>Roboto</vt:lpstr>
      <vt:lpstr>Office Theme</vt:lpstr>
      <vt:lpstr>Integration with Kinesis</vt:lpstr>
      <vt:lpstr>What is Kinesis?</vt:lpstr>
      <vt:lpstr>Steps to Using Kinesis In Applications</vt:lpstr>
      <vt:lpstr>Steps to Using Kinesis In Applications</vt:lpstr>
      <vt:lpstr>Steps to Using Kinesis In Applications</vt:lpstr>
      <vt:lpstr>Things to Remember</vt:lpstr>
      <vt:lpstr>Things to Remember (cont.)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34</cp:revision>
  <dcterms:created xsi:type="dcterms:W3CDTF">2017-10-26T16:43:38Z</dcterms:created>
  <dcterms:modified xsi:type="dcterms:W3CDTF">2017-12-17T14:50:59Z</dcterms:modified>
</cp:coreProperties>
</file>